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 styleId="{8F44A2F1-9E1F-4B54-A3A2-5F16C0AD49E2}"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1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defTabSz="457200" latinLnBrk="0">
      <a:defRPr sz="2200">
        <a:latin typeface="Lucida Grande"/>
        <a:ea typeface="Lucida Grande"/>
        <a:cs typeface="Lucida Grande"/>
        <a:sym typeface="Lucida Grande"/>
      </a:defRPr>
    </a:lvl2pPr>
    <a:lvl3pPr defTabSz="457200" latinLnBrk="0">
      <a:defRPr sz="2200">
        <a:latin typeface="Lucida Grande"/>
        <a:ea typeface="Lucida Grande"/>
        <a:cs typeface="Lucida Grande"/>
        <a:sym typeface="Lucida Grande"/>
      </a:defRPr>
    </a:lvl3pPr>
    <a:lvl4pPr defTabSz="457200" latinLnBrk="0">
      <a:defRPr sz="2200">
        <a:latin typeface="Lucida Grande"/>
        <a:ea typeface="Lucida Grande"/>
        <a:cs typeface="Lucida Grande"/>
        <a:sym typeface="Lucida Grande"/>
      </a:defRPr>
    </a:lvl4pPr>
    <a:lvl5pPr defTabSz="457200" latinLnBrk="0">
      <a:defRPr sz="2200">
        <a:latin typeface="Lucida Grande"/>
        <a:ea typeface="Lucida Grande"/>
        <a:cs typeface="Lucida Grande"/>
        <a:sym typeface="Lucida Grande"/>
      </a:defRPr>
    </a:lvl5pPr>
    <a:lvl6pPr defTabSz="457200" latinLnBrk="0">
      <a:defRPr sz="2200">
        <a:latin typeface="Lucida Grande"/>
        <a:ea typeface="Lucida Grande"/>
        <a:cs typeface="Lucida Grande"/>
        <a:sym typeface="Lucida Grande"/>
      </a:defRPr>
    </a:lvl6pPr>
    <a:lvl7pPr defTabSz="457200" latinLnBrk="0">
      <a:defRPr sz="2200">
        <a:latin typeface="Lucida Grande"/>
        <a:ea typeface="Lucida Grande"/>
        <a:cs typeface="Lucida Grande"/>
        <a:sym typeface="Lucida Grande"/>
      </a:defRPr>
    </a:lvl7pPr>
    <a:lvl8pPr defTabSz="457200" latinLnBrk="0">
      <a:defRPr sz="2200">
        <a:latin typeface="Lucida Grande"/>
        <a:ea typeface="Lucida Grande"/>
        <a:cs typeface="Lucida Grande"/>
        <a:sym typeface="Lucida Grande"/>
      </a:defRPr>
    </a:lvl8pPr>
    <a:lvl9pPr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533400"/>
          </a:xfrm>
          <a:prstGeom prst="rect">
            <a:avLst/>
          </a:prstGeom>
        </p:spPr>
        <p:txBody>
          <a:bodyPr>
            <a:spAutoFit/>
          </a:bodyPr>
          <a:lstStyle>
            <a:lvl1pPr marL="0" indent="0" algn="ctr">
              <a:spcBef>
                <a:spcPts val="0"/>
              </a:spcBef>
              <a:buSzTx/>
              <a:buNone/>
              <a:defRPr sz="2800" b="1">
                <a:latin typeface="Helvetica"/>
                <a:ea typeface="Helvetica"/>
                <a:cs typeface="Helvetica"/>
                <a:sym typeface="Helvetica"/>
              </a:defRPr>
            </a:lvl1pPr>
          </a:lstStyle>
          <a:p>
            <a:r>
              <a:t>–Johnny Appleseed</a:t>
            </a:r>
          </a:p>
        </p:txBody>
      </p:sp>
      <p:sp>
        <p:nvSpPr>
          <p:cNvPr id="94" name="“Type a quote here.”"/>
          <p:cNvSpPr txBox="1">
            <a:spLocks noGrp="1"/>
          </p:cNvSpPr>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r>
              <a:t>“Type a quote here.”</a:t>
            </a:r>
          </a:p>
        </p:txBody>
      </p:sp>
      <p:sp>
        <p:nvSpPr>
          <p:cNvPr id="95"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00200" y="635000"/>
            <a:ext cx="9779000" cy="59182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762000"/>
            <a:ext cx="5334000" cy="82423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762000"/>
            <a:ext cx="5334000" cy="40005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898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762000"/>
            <a:ext cx="5334000" cy="3898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762884"/>
            <a:ext cx="5334000" cy="8229601"/>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nchor="t"/>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11798" y="9245600"/>
            <a:ext cx="368504" cy="381000"/>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Overview Of Norton…"/>
          <p:cNvSpPr txBox="1">
            <a:spLocks noGrp="1"/>
          </p:cNvSpPr>
          <p:nvPr>
            <p:ph type="ctrTitle"/>
          </p:nvPr>
        </p:nvSpPr>
        <p:spPr>
          <a:xfrm>
            <a:off x="1270000" y="1841500"/>
            <a:ext cx="10464800" cy="3302000"/>
          </a:xfrm>
          <a:prstGeom prst="rect">
            <a:avLst/>
          </a:prstGeom>
        </p:spPr>
        <p:txBody>
          <a:bodyPr/>
          <a:lstStyle/>
          <a:p>
            <a:r>
              <a:t>Overview Of Norton </a:t>
            </a:r>
          </a:p>
          <a:p>
            <a:r>
              <a:t>Broadband Services</a:t>
            </a:r>
          </a:p>
        </p:txBody>
      </p:sp>
      <p:sp>
        <p:nvSpPr>
          <p:cNvPr id="120" name="2020"/>
          <p:cNvSpPr txBox="1">
            <a:spLocks noGrp="1"/>
          </p:cNvSpPr>
          <p:nvPr>
            <p:ph type="subTitle" sz="quarter" idx="1"/>
          </p:nvPr>
        </p:nvSpPr>
        <p:spPr>
          <a:xfrm>
            <a:off x="1270000" y="5219700"/>
            <a:ext cx="10464800" cy="1130300"/>
          </a:xfrm>
          <a:prstGeom prst="rect">
            <a:avLst/>
          </a:prstGeom>
        </p:spPr>
        <p:txBody>
          <a:bodyPr/>
          <a:lstStyle>
            <a:lvl1pPr defTabSz="549148">
              <a:defRPr sz="6674"/>
            </a:lvl1pPr>
          </a:lstStyle>
          <a:p>
            <a:r>
              <a:t>2020</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wo Factors governing…"/>
          <p:cNvSpPr txBox="1">
            <a:spLocks noGrp="1"/>
          </p:cNvSpPr>
          <p:nvPr>
            <p:ph type="title"/>
          </p:nvPr>
        </p:nvSpPr>
        <p:spPr>
          <a:prstGeom prst="rect">
            <a:avLst/>
          </a:prstGeom>
        </p:spPr>
        <p:txBody>
          <a:bodyPr/>
          <a:lstStyle/>
          <a:p>
            <a:r>
              <a:t>Two Factors governing</a:t>
            </a:r>
          </a:p>
          <a:p>
            <a:r>
              <a:t>Competition: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Last Mile Costs…"/>
          <p:cNvSpPr txBox="1">
            <a:spLocks noGrp="1"/>
          </p:cNvSpPr>
          <p:nvPr>
            <p:ph type="body" idx="1"/>
          </p:nvPr>
        </p:nvSpPr>
        <p:spPr>
          <a:prstGeom prst="rect">
            <a:avLst/>
          </a:prstGeom>
        </p:spPr>
        <p:txBody>
          <a:bodyPr/>
          <a:lstStyle/>
          <a:p>
            <a:pPr>
              <a:defRPr sz="7800"/>
            </a:pPr>
            <a:r>
              <a:t>Last Mile Costs </a:t>
            </a:r>
          </a:p>
          <a:p>
            <a:pPr>
              <a:defRPr sz="7800"/>
            </a:pPr>
            <a:r>
              <a:t>Population Density</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Last Mile Cost Comparison…"/>
          <p:cNvSpPr txBox="1">
            <a:spLocks noGrp="1"/>
          </p:cNvSpPr>
          <p:nvPr>
            <p:ph type="title"/>
          </p:nvPr>
        </p:nvSpPr>
        <p:spPr>
          <a:prstGeom prst="rect">
            <a:avLst/>
          </a:prstGeom>
        </p:spPr>
        <p:txBody>
          <a:bodyPr/>
          <a:lstStyle/>
          <a:p>
            <a:pPr defTabSz="268731">
              <a:defRPr sz="5796"/>
            </a:pPr>
            <a:r>
              <a:t>Last Mile Cost Comparison </a:t>
            </a:r>
          </a:p>
          <a:p>
            <a:pPr defTabSz="268731">
              <a:defRPr sz="3680"/>
            </a:pPr>
            <a:endParaRPr/>
          </a:p>
          <a:p>
            <a:pPr defTabSz="268731">
              <a:defRPr sz="3680"/>
            </a:pPr>
            <a:r>
              <a:t>Cable Internet:  $300 installation per subscriber</a:t>
            </a:r>
          </a:p>
          <a:p>
            <a:pPr defTabSz="268731">
              <a:defRPr sz="3680"/>
            </a:pPr>
            <a:r>
              <a:t> </a:t>
            </a:r>
          </a:p>
          <a:p>
            <a:pPr defTabSz="268731">
              <a:defRPr sz="3680"/>
            </a:pPr>
            <a:r>
              <a:t>FIOS: $1000+ installation per subscriber</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Norton Population Density 250/km…"/>
          <p:cNvSpPr txBox="1">
            <a:spLocks noGrp="1"/>
          </p:cNvSpPr>
          <p:nvPr>
            <p:ph type="title"/>
          </p:nvPr>
        </p:nvSpPr>
        <p:spPr>
          <a:xfrm>
            <a:off x="1270000" y="1536700"/>
            <a:ext cx="10464800" cy="3302000"/>
          </a:xfrm>
          <a:prstGeom prst="rect">
            <a:avLst/>
          </a:prstGeom>
        </p:spPr>
        <p:txBody>
          <a:bodyPr/>
          <a:lstStyle/>
          <a:p>
            <a:pPr defTabSz="391414">
              <a:defRPr sz="5360"/>
            </a:pPr>
            <a:r>
              <a:t>Norton Population Density 250/km</a:t>
            </a:r>
          </a:p>
          <a:p>
            <a:pPr defTabSz="391414">
              <a:defRPr sz="5360"/>
            </a:pPr>
            <a:r>
              <a:t>649/sq mile</a:t>
            </a:r>
          </a:p>
        </p:txBody>
      </p:sp>
      <p:sp>
        <p:nvSpPr>
          <p:cNvPr id="145" name="Attleboro Population Density 610/km…"/>
          <p:cNvSpPr txBox="1"/>
          <p:nvPr/>
        </p:nvSpPr>
        <p:spPr>
          <a:xfrm>
            <a:off x="1210310" y="4660900"/>
            <a:ext cx="10584181" cy="16256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defRPr sz="5000"/>
            </a:pPr>
            <a:r>
              <a:t>Attleboro Population Density 610/km</a:t>
            </a:r>
          </a:p>
          <a:p>
            <a:pPr>
              <a:defRPr sz="5000"/>
            </a:pPr>
            <a:r>
              <a:t>1600/sq mile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omcast Proposed ‘Caps’"/>
          <p:cNvSpPr txBox="1">
            <a:spLocks noGrp="1"/>
          </p:cNvSpPr>
          <p:nvPr>
            <p:ph type="title"/>
          </p:nvPr>
        </p:nvSpPr>
        <p:spPr>
          <a:prstGeom prst="rect">
            <a:avLst/>
          </a:prstGeom>
        </p:spPr>
        <p:txBody>
          <a:bodyPr/>
          <a:lstStyle/>
          <a:p>
            <a:r>
              <a:t>Comcast Proposed ‘Caps’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30 Charge if customer goes over 1,200 gigabytes/month"/>
          <p:cNvSpPr txBox="1">
            <a:spLocks noGrp="1"/>
          </p:cNvSpPr>
          <p:nvPr>
            <p:ph type="title"/>
          </p:nvPr>
        </p:nvSpPr>
        <p:spPr>
          <a:prstGeom prst="rect">
            <a:avLst/>
          </a:prstGeom>
        </p:spPr>
        <p:txBody>
          <a:bodyPr/>
          <a:lstStyle>
            <a:lvl1pPr defTabSz="514095">
              <a:defRPr sz="7040"/>
            </a:lvl1pPr>
          </a:lstStyle>
          <a:p>
            <a:r>
              <a:t>$30 Charge if customer goes over 1,200 gigabytes/month</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Average User 300-400 gigabytes/month"/>
          <p:cNvSpPr txBox="1">
            <a:spLocks noGrp="1"/>
          </p:cNvSpPr>
          <p:nvPr>
            <p:ph type="title"/>
          </p:nvPr>
        </p:nvSpPr>
        <p:spPr>
          <a:prstGeom prst="rect">
            <a:avLst/>
          </a:prstGeom>
        </p:spPr>
        <p:txBody>
          <a:bodyPr/>
          <a:lstStyle/>
          <a:p>
            <a:r>
              <a:t>Average User 300-400 gigabytes/month</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With that much data, you could stream 150 hours of 4K video every month, or take part in 3,500 hours of video conferencing."/>
          <p:cNvSpPr txBox="1">
            <a:spLocks noGrp="1"/>
          </p:cNvSpPr>
          <p:nvPr>
            <p:ph type="title"/>
          </p:nvPr>
        </p:nvSpPr>
        <p:spPr>
          <a:prstGeom prst="rect">
            <a:avLst/>
          </a:prstGeom>
        </p:spPr>
        <p:txBody>
          <a:bodyPr/>
          <a:lstStyle>
            <a:lvl1pPr defTabSz="457200">
              <a:defRPr sz="5000">
                <a:latin typeface="Helvetica Neue"/>
                <a:ea typeface="Helvetica Neue"/>
                <a:cs typeface="Helvetica Neue"/>
                <a:sym typeface="Helvetica Neue"/>
              </a:defRPr>
            </a:lvl1pPr>
          </a:lstStyle>
          <a:p>
            <a:r>
              <a:t>With that much data, you could stream 150 hours of 4K video every month, or take part in 3,500 hours of video conferencing.</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If a user uses 4X more bandwidth than typical they will incur an additional $30 charge per month for an unlimited plan."/>
          <p:cNvSpPr txBox="1"/>
          <p:nvPr/>
        </p:nvSpPr>
        <p:spPr>
          <a:xfrm>
            <a:off x="1033755" y="4020245"/>
            <a:ext cx="10937289" cy="379591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6000"/>
            </a:lvl1pPr>
          </a:lstStyle>
          <a:p>
            <a:r>
              <a:rPr dirty="0"/>
              <a:t>If a user uses 4X more </a:t>
            </a:r>
            <a:endParaRPr lang="en-US" dirty="0"/>
          </a:p>
          <a:p>
            <a:r>
              <a:rPr dirty="0"/>
              <a:t>bandwidth than typical they will </a:t>
            </a:r>
            <a:endParaRPr lang="en-US" dirty="0"/>
          </a:p>
          <a:p>
            <a:r>
              <a:rPr dirty="0"/>
              <a:t>incur an additional $30 charge </a:t>
            </a:r>
            <a:endParaRPr lang="en-US" dirty="0"/>
          </a:p>
          <a:p>
            <a:r>
              <a:rPr dirty="0"/>
              <a:t>per month for an unlimited plan.  </a:t>
            </a:r>
          </a:p>
        </p:txBody>
      </p:sp>
      <p:sp>
        <p:nvSpPr>
          <p:cNvPr id="156" name="Bottom Line"/>
          <p:cNvSpPr txBox="1"/>
          <p:nvPr/>
        </p:nvSpPr>
        <p:spPr>
          <a:xfrm>
            <a:off x="3552149" y="1949450"/>
            <a:ext cx="5595702" cy="12319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7400" b="1">
                <a:latin typeface="Helvetica"/>
                <a:ea typeface="Helvetica"/>
                <a:cs typeface="Helvetica"/>
                <a:sym typeface="Helvetica"/>
              </a:defRPr>
            </a:lvl1pPr>
          </a:lstStyle>
          <a:p>
            <a:r>
              <a:t>Bottom Line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omcast Internet Rates in Norton…"/>
          <p:cNvSpPr txBox="1">
            <a:spLocks noGrp="1"/>
          </p:cNvSpPr>
          <p:nvPr>
            <p:ph type="title"/>
          </p:nvPr>
        </p:nvSpPr>
        <p:spPr>
          <a:xfrm>
            <a:off x="1270000" y="2273300"/>
            <a:ext cx="10464800" cy="3302000"/>
          </a:xfrm>
          <a:prstGeom prst="rect">
            <a:avLst/>
          </a:prstGeom>
        </p:spPr>
        <p:txBody>
          <a:bodyPr/>
          <a:lstStyle/>
          <a:p>
            <a:pPr defTabSz="233679">
              <a:defRPr sz="4640" b="1">
                <a:latin typeface="Helvetica"/>
                <a:ea typeface="Helvetica"/>
                <a:cs typeface="Helvetica"/>
                <a:sym typeface="Helvetica"/>
              </a:defRPr>
            </a:pPr>
            <a:r>
              <a:t>Comcast Internet Rates in Norton</a:t>
            </a:r>
          </a:p>
          <a:p>
            <a:pPr defTabSz="233679">
              <a:defRPr sz="3200"/>
            </a:pPr>
            <a:endParaRPr/>
          </a:p>
          <a:p>
            <a:pPr defTabSz="233679">
              <a:defRPr sz="3920"/>
            </a:pPr>
            <a:r>
              <a:t>Performance Starter 49.95</a:t>
            </a:r>
          </a:p>
          <a:p>
            <a:pPr defTabSz="233679">
              <a:defRPr sz="3920"/>
            </a:pPr>
            <a:r>
              <a:t>Performance 74.95</a:t>
            </a:r>
          </a:p>
          <a:p>
            <a:pPr defTabSz="233679">
              <a:defRPr sz="3920"/>
            </a:pPr>
            <a:r>
              <a:t>Performance Plus 84.95</a:t>
            </a:r>
          </a:p>
          <a:p>
            <a:pPr defTabSz="233679">
              <a:defRPr sz="3920"/>
            </a:pPr>
            <a:r>
              <a:t>Performance Pro 89.95</a:t>
            </a:r>
          </a:p>
          <a:p>
            <a:pPr defTabSz="233679">
              <a:defRPr sz="3200"/>
            </a:pPr>
            <a:r>
              <a:t>Blast! 92.95</a:t>
            </a:r>
          </a:p>
          <a:p>
            <a:pPr defTabSz="233679">
              <a:defRPr sz="3200"/>
            </a:pPr>
            <a:endParaRPr/>
          </a:p>
          <a:p>
            <a:pPr defTabSz="233679">
              <a:defRPr sz="3200"/>
            </a:pPr>
            <a:endParaRPr/>
          </a:p>
        </p:txBody>
      </p:sp>
      <p:sp>
        <p:nvSpPr>
          <p:cNvPr id="159" name="Extreme Pro 99.95…"/>
          <p:cNvSpPr txBox="1"/>
          <p:nvPr/>
        </p:nvSpPr>
        <p:spPr>
          <a:xfrm>
            <a:off x="4402162" y="5410200"/>
            <a:ext cx="4200476" cy="18542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Extreme Pro 99.95</a:t>
            </a:r>
          </a:p>
          <a:p>
            <a:r>
              <a:t>Gigabit 104.95</a:t>
            </a:r>
          </a:p>
          <a:p>
            <a:r>
              <a:t>Gigabit Pro 299.95</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omcast License"/>
          <p:cNvSpPr txBox="1">
            <a:spLocks noGrp="1"/>
          </p:cNvSpPr>
          <p:nvPr>
            <p:ph type="title"/>
          </p:nvPr>
        </p:nvSpPr>
        <p:spPr>
          <a:prstGeom prst="rect">
            <a:avLst/>
          </a:prstGeom>
        </p:spPr>
        <p:txBody>
          <a:bodyPr/>
          <a:lstStyle>
            <a:lvl1pPr>
              <a:defRPr u="sng"/>
            </a:lvl1pPr>
          </a:lstStyle>
          <a:p>
            <a:r>
              <a:t>Comcast License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Future Broadband Options For Norton:…"/>
          <p:cNvSpPr txBox="1">
            <a:spLocks noGrp="1"/>
          </p:cNvSpPr>
          <p:nvPr>
            <p:ph type="title"/>
          </p:nvPr>
        </p:nvSpPr>
        <p:spPr>
          <a:xfrm>
            <a:off x="1295400" y="1435100"/>
            <a:ext cx="10840790" cy="7494340"/>
          </a:xfrm>
          <a:prstGeom prst="rect">
            <a:avLst/>
          </a:prstGeom>
        </p:spPr>
        <p:txBody>
          <a:bodyPr/>
          <a:lstStyle/>
          <a:p>
            <a:pPr defTabSz="251206">
              <a:defRPr sz="6493"/>
            </a:pPr>
            <a:r>
              <a:t>Future Broadband Options For Norton:</a:t>
            </a:r>
          </a:p>
          <a:p>
            <a:pPr defTabSz="251206">
              <a:defRPr sz="3440"/>
            </a:pPr>
            <a:endParaRPr/>
          </a:p>
          <a:p>
            <a:pPr defTabSz="251206">
              <a:defRPr sz="5934"/>
            </a:pPr>
            <a:r>
              <a:t>-5G 100mbps wireless</a:t>
            </a:r>
          </a:p>
          <a:p>
            <a:pPr defTabSz="251206">
              <a:defRPr sz="3440"/>
            </a:pPr>
            <a:endParaRPr/>
          </a:p>
          <a:p>
            <a:pPr defTabSz="251206">
              <a:defRPr sz="5762"/>
            </a:pPr>
            <a:r>
              <a:t>-Build a PTMP Wireless Broadband System </a:t>
            </a:r>
          </a:p>
          <a:p>
            <a:pPr defTabSz="251206">
              <a:defRPr sz="5762"/>
            </a:pPr>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We have decided to conduct a study to determine the feasibility of building a small scale broadband wireless system in Norton."/>
          <p:cNvSpPr txBox="1">
            <a:spLocks noGrp="1"/>
          </p:cNvSpPr>
          <p:nvPr>
            <p:ph type="title"/>
          </p:nvPr>
        </p:nvSpPr>
        <p:spPr>
          <a:xfrm>
            <a:off x="1270000" y="1600200"/>
            <a:ext cx="10464800" cy="3302000"/>
          </a:xfrm>
          <a:prstGeom prst="rect">
            <a:avLst/>
          </a:prstGeom>
        </p:spPr>
        <p:txBody>
          <a:bodyPr/>
          <a:lstStyle/>
          <a:p>
            <a:pPr defTabSz="233679">
              <a:defRPr sz="3720"/>
            </a:pPr>
            <a:r>
              <a:t>We have decided to conduct a study to determine the feasibility of building a small scale broadband wireless system in Norton. </a:t>
            </a:r>
          </a:p>
          <a:p>
            <a:pPr defTabSz="233679">
              <a:defRPr sz="4760"/>
            </a:pPr>
            <a:endParaRPr/>
          </a:p>
          <a:p>
            <a:pPr defTabSz="233679">
              <a:defRPr sz="4760"/>
            </a:pPr>
            <a:endParaRPr/>
          </a:p>
        </p:txBody>
      </p:sp>
      <p:sp>
        <p:nvSpPr>
          <p:cNvPr id="164" name="We will test current backhaul and bridge AP…"/>
          <p:cNvSpPr txBox="1"/>
          <p:nvPr/>
        </p:nvSpPr>
        <p:spPr>
          <a:xfrm>
            <a:off x="1268641" y="4406900"/>
            <a:ext cx="10467519" cy="47752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We will test current backhaul and bridge AP</a:t>
            </a:r>
          </a:p>
          <a:p>
            <a:r>
              <a:t>equipment technology to discover what kind of </a:t>
            </a:r>
          </a:p>
          <a:p>
            <a:r>
              <a:t>signal coverage and data throughput </a:t>
            </a:r>
          </a:p>
          <a:p>
            <a:r>
              <a:t>we could provide given our area’s unique </a:t>
            </a:r>
          </a:p>
          <a:p>
            <a:r>
              <a:t>topography and population density.</a:t>
            </a:r>
          </a:p>
          <a:p>
            <a:endParaRPr/>
          </a:p>
          <a:p>
            <a:endParaRPr/>
          </a:p>
          <a:p>
            <a:r>
              <a:t>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10 Year agreement with Comcast…"/>
          <p:cNvSpPr txBox="1">
            <a:spLocks noGrp="1"/>
          </p:cNvSpPr>
          <p:nvPr>
            <p:ph type="title"/>
          </p:nvPr>
        </p:nvSpPr>
        <p:spPr>
          <a:prstGeom prst="rect">
            <a:avLst/>
          </a:prstGeom>
        </p:spPr>
        <p:txBody>
          <a:bodyPr/>
          <a:lstStyle/>
          <a:p>
            <a:pPr defTabSz="397256">
              <a:defRPr sz="5440"/>
            </a:pPr>
            <a:r>
              <a:t>10 Year agreement with Comcast</a:t>
            </a:r>
          </a:p>
          <a:p>
            <a:pPr defTabSz="397256">
              <a:defRPr sz="5440"/>
            </a:pPr>
            <a:r>
              <a:t>New licensed signed </a:t>
            </a:r>
          </a:p>
          <a:p>
            <a:pPr defTabSz="397256">
              <a:defRPr sz="5440"/>
            </a:pPr>
            <a:r>
              <a:t>Dec 2018 Expires 2028</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rovisions of license apply to cable television…"/>
          <p:cNvSpPr txBox="1">
            <a:spLocks noGrp="1"/>
          </p:cNvSpPr>
          <p:nvPr>
            <p:ph type="title"/>
          </p:nvPr>
        </p:nvSpPr>
        <p:spPr>
          <a:prstGeom prst="rect">
            <a:avLst/>
          </a:prstGeom>
        </p:spPr>
        <p:txBody>
          <a:bodyPr/>
          <a:lstStyle/>
          <a:p>
            <a:pPr defTabSz="514095">
              <a:defRPr sz="7040"/>
            </a:pPr>
            <a:r>
              <a:t>Provisions of license apply to cable television </a:t>
            </a:r>
          </a:p>
          <a:p>
            <a:pPr defTabSz="514095">
              <a:defRPr sz="7040"/>
            </a:pPr>
            <a:r>
              <a:t>And not Internet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License is not exclusive"/>
          <p:cNvSpPr txBox="1">
            <a:spLocks noGrp="1"/>
          </p:cNvSpPr>
          <p:nvPr>
            <p:ph type="title"/>
          </p:nvPr>
        </p:nvSpPr>
        <p:spPr>
          <a:prstGeom prst="rect">
            <a:avLst/>
          </a:prstGeom>
        </p:spPr>
        <p:txBody>
          <a:bodyPr/>
          <a:lstStyle/>
          <a:p>
            <a:r>
              <a:t>License is not exclusive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he Town Of Norton has always encouraged competition between ISPs and welcomes all entrants into this market!!"/>
          <p:cNvSpPr txBox="1">
            <a:spLocks noGrp="1"/>
          </p:cNvSpPr>
          <p:nvPr>
            <p:ph type="title"/>
          </p:nvPr>
        </p:nvSpPr>
        <p:spPr>
          <a:prstGeom prst="rect">
            <a:avLst/>
          </a:prstGeom>
        </p:spPr>
        <p:txBody>
          <a:bodyPr/>
          <a:lstStyle/>
          <a:p>
            <a:pPr defTabSz="379729">
              <a:defRPr sz="5200"/>
            </a:pPr>
            <a:r>
              <a:t>The Town Of Norton has </a:t>
            </a:r>
            <a:r>
              <a:rPr u="sng"/>
              <a:t>always encouraged competition</a:t>
            </a:r>
            <a:r>
              <a:t> between ISPs and welcomes all entrants into this market!!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ECTION 2.5 - NON-EXCLUSIVITY OF LICENSE…"/>
          <p:cNvSpPr txBox="1">
            <a:spLocks noGrp="1"/>
          </p:cNvSpPr>
          <p:nvPr>
            <p:ph type="title"/>
          </p:nvPr>
        </p:nvSpPr>
        <p:spPr>
          <a:prstGeom prst="rect">
            <a:avLst/>
          </a:prstGeom>
        </p:spPr>
        <p:txBody>
          <a:bodyPr/>
          <a:lstStyle/>
          <a:p>
            <a:pPr algn="l" defTabSz="342900">
              <a:lnSpc>
                <a:spcPct val="150000"/>
              </a:lnSpc>
              <a:defRPr sz="1950" b="1">
                <a:uFill>
                  <a:solidFill>
                    <a:srgbClr val="000000"/>
                  </a:solidFill>
                </a:uFill>
                <a:latin typeface="Times New Roman"/>
                <a:ea typeface="Times New Roman"/>
                <a:cs typeface="Times New Roman"/>
                <a:sym typeface="Times New Roman"/>
              </a:defRPr>
            </a:pPr>
            <a:r>
              <a:t>SECTION 2.5 - NON-EXCLUSIVITY OF LICENSE</a:t>
            </a:r>
          </a:p>
          <a:p>
            <a:pPr marR="68579" algn="just" defTabSz="342900">
              <a:lnSpc>
                <a:spcPct val="150000"/>
              </a:lnSpc>
              <a:tabLst>
                <a:tab pos="342900" algn="l"/>
                <a:tab pos="596900" algn="l"/>
              </a:tabLst>
              <a:defRPr sz="1950">
                <a:uFill>
                  <a:solidFill>
                    <a:srgbClr val="000000"/>
                  </a:solidFill>
                </a:uFill>
                <a:latin typeface="Times New Roman"/>
                <a:ea typeface="Times New Roman"/>
                <a:cs typeface="Times New Roman"/>
                <a:sym typeface="Times New Roman"/>
              </a:defRPr>
            </a:pPr>
            <a:r>
              <a:t>	</a:t>
            </a:r>
            <a:r>
              <a:rPr spc="-24"/>
              <a:t>(a)	This Renewal License shall not affect the right of the Issuing Authority to grant to any other Person a license or right to occupy or use the Public Ways or streets, or portions thereof, for the construction, upgrade, installation, operation or maintenance of a Cable Television System within the Town of Norton; or the right of the Issuing Authority to permit the use of the Public Ways and places of the Town for any purpose(s) whatsoever. The Licensee hereby acknowledges the Issuing Authority's right to make such grants and permit such uses.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6,000 Total Subscribership"/>
          <p:cNvSpPr txBox="1">
            <a:spLocks noGrp="1"/>
          </p:cNvSpPr>
          <p:nvPr>
            <p:ph type="title"/>
          </p:nvPr>
        </p:nvSpPr>
        <p:spPr>
          <a:prstGeom prst="rect">
            <a:avLst/>
          </a:prstGeom>
        </p:spPr>
        <p:txBody>
          <a:bodyPr/>
          <a:lstStyle/>
          <a:p>
            <a:r>
              <a:t>6,000 Total Subscribership</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owns with (2) ISP’s…"/>
          <p:cNvSpPr txBox="1">
            <a:spLocks noGrp="1"/>
          </p:cNvSpPr>
          <p:nvPr>
            <p:ph type="title"/>
          </p:nvPr>
        </p:nvSpPr>
        <p:spPr>
          <a:prstGeom prst="rect">
            <a:avLst/>
          </a:prstGeom>
        </p:spPr>
        <p:txBody>
          <a:bodyPr/>
          <a:lstStyle/>
          <a:p>
            <a:r>
              <a:t>Towns with (2) ISP’s</a:t>
            </a:r>
          </a:p>
          <a:p>
            <a:r>
              <a:t>Split Revenue 50/50</a:t>
            </a:r>
          </a:p>
        </p:txBody>
      </p:sp>
    </p:spTree>
  </p:cSld>
  <p:clrMapOvr>
    <a:masterClrMapping/>
  </p:clrMapOvr>
  <p:transition spd="med"/>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Custom</PresentationFormat>
  <Paragraphs>62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Helvetica</vt:lpstr>
      <vt:lpstr>Helvetica Light</vt:lpstr>
      <vt:lpstr>Helvetica Neue</vt:lpstr>
      <vt:lpstr>Lucida Grande</vt:lpstr>
      <vt:lpstr>Times New Roman</vt:lpstr>
      <vt:lpstr>Gradient</vt:lpstr>
      <vt:lpstr>Overview Of Norton  Broadband Services</vt:lpstr>
      <vt:lpstr>Comcast License </vt:lpstr>
      <vt:lpstr>10 Year agreement with Comcast New licensed signed  Dec 2018 Expires 2028</vt:lpstr>
      <vt:lpstr>Provisions of license apply to cable television  And not Internet </vt:lpstr>
      <vt:lpstr>License is not exclusive </vt:lpstr>
      <vt:lpstr>The Town Of Norton has always encouraged competition between ISPs and welcomes all entrants into this market!!</vt:lpstr>
      <vt:lpstr>SECTION 2.5 - NON-EXCLUSIVITY OF LICENSE  (a) This Renewal License shall not affect the right of the Issuing Authority to grant to any other Person a license or right to occupy or use the Public Ways or streets, or portions thereof, for the construction, upgrade, installation, operation or maintenance of a Cable Television System within the Town of Norton; or the right of the Issuing Authority to permit the use of the Public Ways and places of the Town for any purpose(s) whatsoever. The Licensee hereby acknowledges the Issuing Authority's right to make such grants and permit such uses.  </vt:lpstr>
      <vt:lpstr>6,000 Total Subscribership</vt:lpstr>
      <vt:lpstr>Towns with (2) ISP’s Split Revenue 50/50</vt:lpstr>
      <vt:lpstr>Two Factors governing Competition:</vt:lpstr>
      <vt:lpstr>PowerPoint Presentation</vt:lpstr>
      <vt:lpstr>Last Mile Cost Comparison   Cable Internet:  $300 installation per subscriber   FIOS: $1000+ installation per subscriber</vt:lpstr>
      <vt:lpstr>Norton Population Density 250/km 649/sq mile</vt:lpstr>
      <vt:lpstr>Comcast Proposed ‘Caps’</vt:lpstr>
      <vt:lpstr>$30 Charge if customer goes over 1,200 gigabytes/month</vt:lpstr>
      <vt:lpstr>Average User 300-400 gigabytes/month</vt:lpstr>
      <vt:lpstr>With that much data, you could stream 150 hours of 4K video every month, or take part in 3,500 hours of video conferencing.</vt:lpstr>
      <vt:lpstr>PowerPoint Presentation</vt:lpstr>
      <vt:lpstr>Comcast Internet Rates in Norton  Performance Starter 49.95 Performance 74.95 Performance Plus 84.95 Performance Pro 89.95 Blast! 92.95  </vt:lpstr>
      <vt:lpstr>Future Broadband Options For Norton:  -5G 100mbps wireless  -Build a PTMP Wireless Broadband System  </vt:lpstr>
      <vt:lpstr>We have decided to conduct a study to determine the feasibility of building a small scale broadband wireless system in Norton.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Norton  Broadband Services</dc:title>
  <dc:creator>Charlene Fisk</dc:creator>
  <cp:lastModifiedBy>Charlene Fisk</cp:lastModifiedBy>
  <cp:revision>1</cp:revision>
  <dcterms:modified xsi:type="dcterms:W3CDTF">2020-12-14T19:21:59Z</dcterms:modified>
</cp:coreProperties>
</file>